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838" r:id="rId1"/>
  </p:sldMasterIdLst>
  <p:notesMasterIdLst>
    <p:notesMasterId r:id="rId14"/>
  </p:notesMasterIdLst>
  <p:sldIdLst>
    <p:sldId id="256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47A2"/>
    <a:srgbClr val="9C8212"/>
    <a:srgbClr val="0B46A2"/>
    <a:srgbClr val="BBCDF5"/>
    <a:srgbClr val="D6D7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000" autoAdjust="0"/>
    <p:restoredTop sz="94712" autoAdjust="0"/>
  </p:normalViewPr>
  <p:slideViewPr>
    <p:cSldViewPr snapToGrid="0">
      <p:cViewPr varScale="1">
        <p:scale>
          <a:sx n="67" d="100"/>
          <a:sy n="67" d="100"/>
        </p:scale>
        <p:origin x="8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D34B248-3CEE-45D2-9099-296E5212C215}" type="datetimeFigureOut">
              <a:rPr lang="fa-IR" smtClean="0"/>
              <a:t>29/01/1448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DB2B1A0-7C3C-4985-ACF5-32DF051DCA1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00453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E96A30C-2FA5-D453-22BD-6891A88D68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2999" cy="1230922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4B6CB8-59B0-F8CE-175E-DFA6E98A0A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0860" y="0"/>
            <a:ext cx="1501140" cy="120586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16" name="Rectangle 15"/>
          <p:cNvSpPr/>
          <p:nvPr/>
        </p:nvSpPr>
        <p:spPr>
          <a:xfrm>
            <a:off x="-11033" y="0"/>
            <a:ext cx="12192000" cy="6858000"/>
          </a:xfrm>
          <a:prstGeom prst="rect">
            <a:avLst/>
          </a:prstGeom>
          <a:blipFill dpi="0" rotWithShape="1">
            <a:blip r:embed="rId4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1696279" y="1441148"/>
            <a:ext cx="8799444" cy="153179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835426" y="1441148"/>
            <a:ext cx="8521147" cy="1505287"/>
            <a:chOff x="5318306" y="1332950"/>
            <a:chExt cx="1567331" cy="698614"/>
          </a:xfrm>
        </p:grpSpPr>
        <p:cxnSp>
          <p:nvCxnSpPr>
            <p:cNvPr id="17" name="Straight Connector 16"/>
            <p:cNvCxnSpPr>
              <a:cxnSpLocks/>
            </p:cNvCxnSpPr>
            <p:nvPr/>
          </p:nvCxnSpPr>
          <p:spPr>
            <a:xfrm>
              <a:off x="5318306" y="1332950"/>
              <a:ext cx="0" cy="69339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>
              <a:cxnSpLocks/>
            </p:cNvCxnSpPr>
            <p:nvPr/>
          </p:nvCxnSpPr>
          <p:spPr>
            <a:xfrm>
              <a:off x="6885637" y="1332950"/>
              <a:ext cx="0" cy="698614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4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D0FF467-E174-4FD2-AA94-37B75BAE4397}" type="slidenum">
              <a:rPr lang="fa-IR" smtClean="0"/>
              <a:t>‹#›</a:t>
            </a:fld>
            <a:endParaRPr lang="fa-IR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1833379" y="1341828"/>
            <a:ext cx="8274716" cy="1531790"/>
          </a:xfrm>
        </p:spPr>
        <p:txBody>
          <a:bodyPr/>
          <a:lstStyle>
            <a:lvl1pPr algn="ctr">
              <a:lnSpc>
                <a:spcPct val="150000"/>
              </a:lnSpc>
              <a:defRPr sz="1400" spc="0" baseline="0">
                <a:solidFill>
                  <a:schemeClr val="tx1"/>
                </a:solidFill>
                <a:latin typeface="+mn-lt"/>
                <a:cs typeface="B Titr" panose="00000700000000000000" pitchFamily="2" charset="-78"/>
              </a:defRPr>
            </a:lvl1pPr>
          </a:lstStyle>
          <a:p>
            <a:pPr>
              <a:lnSpc>
                <a:spcPct val="250000"/>
              </a:lnSpc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</a:rPr>
              <a:t>ارائه گــزارش طــرح فنــاورانه /محصــول محـــور</a:t>
            </a:r>
            <a:br>
              <a:rPr lang="en-US" b="1" dirty="0"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</a:rPr>
              <a:t>کمیته گرنتها و تشویقی های فناورانه دانشجویی</a:t>
            </a:r>
          </a:p>
          <a:p>
            <a:pPr>
              <a:lnSpc>
                <a:spcPct val="250000"/>
              </a:lnSpc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</a:rPr>
              <a:t>کمیته تحقیقات و فناوری دانشجویی دانشگاه علوم پزشکی شهیـد بهشتـی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1910356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5463-405F-478A-B184-DB1D018A9756}" type="datetime8">
              <a:rPr lang="fa-IR" smtClean="0"/>
              <a:t>14 ژوئيه 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61357105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5463-405F-478A-B184-DB1D018A9756}" type="datetime8">
              <a:rPr lang="fa-IR" smtClean="0"/>
              <a:t>14 ژوئيه 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6237982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5463-405F-478A-B184-DB1D018A9756}" type="datetime8">
              <a:rPr lang="fa-IR" smtClean="0"/>
              <a:t>14 ژوئيه 26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53237720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71F1876-95A0-4B73-A4EE-7276482F73F2}" type="datetime8">
              <a:rPr lang="fa-IR" smtClean="0"/>
              <a:t>14 ژوئيه 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7D0FF467-E174-4FD2-AA94-37B75BAE43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020664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5463-405F-478A-B184-DB1D018A9756}" type="datetime8">
              <a:rPr lang="fa-IR" smtClean="0"/>
              <a:t>14 ژوئيه 26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84692743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5463-405F-478A-B184-DB1D018A9756}" type="datetime8">
              <a:rPr lang="fa-IR" smtClean="0"/>
              <a:t>14 ژوئيه 26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9198469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CF58C-CEAB-45F9-9861-CF9B0B5D9D05}" type="datetime8">
              <a:rPr lang="fa-IR" smtClean="0"/>
              <a:t>14 ژوئيه 26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09411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BAA7F-1CB2-45E0-B52A-E1C0CA05FBF4}" type="datetime8">
              <a:rPr lang="fa-IR" smtClean="0"/>
              <a:t>14 ژوئيه 26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67595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25463-405F-478A-B184-DB1D018A9756}" type="datetime8">
              <a:rPr lang="fa-IR" smtClean="0"/>
              <a:t>14 ژوئيه 26</a:t>
            </a:fld>
            <a:endParaRPr lang="fa-I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fa-I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D0FF467-E174-4FD2-AA94-37B75BAE439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402FDF2-3775-8177-C57E-B640CCC6B8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8941" y="-20324"/>
            <a:ext cx="740730" cy="595028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8117386-3012-23B6-6462-A61A15512E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4007" cy="607392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188197269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F5569D6-9A72-4ECD-B8F6-9BF9EE47341D}" type="datetime8">
              <a:rPr lang="fa-IR" smtClean="0"/>
              <a:t>14 ژوئيه 26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D0FF467-E174-4FD2-AA94-37B75BAE4397}" type="slidenum">
              <a:rPr lang="fa-IR" smtClean="0"/>
              <a:t>‹#›</a:t>
            </a:fld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1182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CC25463-405F-478A-B184-DB1D018A9756}" type="datetime8">
              <a:rPr lang="fa-IR" smtClean="0"/>
              <a:t>14 ژوئيه 26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D0FF467-E174-4FD2-AA94-37B75BAE43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5961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3AAADAF-FB5D-448E-AC6E-495A04089BB0}"/>
              </a:ext>
            </a:extLst>
          </p:cNvPr>
          <p:cNvSpPr txBox="1"/>
          <p:nvPr/>
        </p:nvSpPr>
        <p:spPr>
          <a:xfrm>
            <a:off x="9787859" y="4306530"/>
            <a:ext cx="829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cs typeface="B Titr" panose="00000700000000000000" pitchFamily="2" charset="-78"/>
              </a:rPr>
              <a:t>شورای فناوری</a:t>
            </a:r>
            <a:endParaRPr lang="en-US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FD56EE-FE9C-59D5-5992-E0DCA99B1A4A}"/>
              </a:ext>
            </a:extLst>
          </p:cNvPr>
          <p:cNvSpPr txBox="1">
            <a:spLocks/>
          </p:cNvSpPr>
          <p:nvPr/>
        </p:nvSpPr>
        <p:spPr>
          <a:xfrm>
            <a:off x="2128838" y="1443041"/>
            <a:ext cx="8329612" cy="17573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1">
              <a:lnSpc>
                <a:spcPct val="150000"/>
              </a:lnSpc>
              <a:spcAft>
                <a:spcPts val="800"/>
              </a:spcAft>
            </a:pPr>
            <a: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ارائه گــزارش طــرح فنــاورانه /محصــول محـــور</a:t>
            </a:r>
            <a:b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</a:br>
            <a: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کمـیته گـرنتـها و تشـویـقی های فنــاورانه دانشجـــویی</a:t>
            </a:r>
          </a:p>
          <a:p>
            <a:pPr rtl="1">
              <a:lnSpc>
                <a:spcPct val="150000"/>
              </a:lnSpc>
              <a:spcAft>
                <a:spcPts val="800"/>
              </a:spcAft>
            </a:pPr>
            <a:r>
              <a:rPr lang="fa-IR" sz="16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کمیته تحقیقات و فناوری دانشجویی دانشگاه علوم پزشکی شهیـد بهشتـی</a:t>
            </a:r>
            <a:br>
              <a:rPr lang="fa-IR" sz="1400" b="1" dirty="0">
                <a:solidFill>
                  <a:srgbClr val="0A47A2"/>
                </a:solidFill>
                <a:latin typeface="Lato Regular"/>
                <a:cs typeface="B Titr" panose="00000700000000000000" pitchFamily="2" charset="-78"/>
              </a:rPr>
            </a:br>
            <a:endParaRPr lang="fa-IR" sz="1400" b="1" dirty="0">
              <a:solidFill>
                <a:srgbClr val="0A47A2"/>
              </a:solidFill>
              <a:cs typeface="B Titr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A03C59-0902-422E-ABF5-204C2B1DC9B7}"/>
              </a:ext>
            </a:extLst>
          </p:cNvPr>
          <p:cNvSpPr txBox="1"/>
          <p:nvPr/>
        </p:nvSpPr>
        <p:spPr>
          <a:xfrm>
            <a:off x="1302543" y="3060034"/>
            <a:ext cx="958691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عنــوان ایــــده / محصــــول :</a:t>
            </a:r>
          </a:p>
          <a:p>
            <a:pPr algn="ctr"/>
            <a:endParaRPr lang="fa-IR" dirty="0">
              <a:cs typeface="B Nazanin" panose="00000400000000000000" pitchFamily="2" charset="-78"/>
            </a:endParaRPr>
          </a:p>
          <a:p>
            <a:pPr algn="ctr"/>
            <a:endParaRPr lang="fa-IR" dirty="0">
              <a:cs typeface="B Nazanin" panose="00000400000000000000" pitchFamily="2" charset="-78"/>
            </a:endParaRPr>
          </a:p>
          <a:p>
            <a:pPr algn="ctr"/>
            <a:endParaRPr lang="fa-IR" dirty="0">
              <a:cs typeface="B Nazanin" panose="00000400000000000000" pitchFamily="2" charset="-78"/>
            </a:endParaRPr>
          </a:p>
          <a:p>
            <a:pPr algn="ctr"/>
            <a:endParaRPr lang="fa-IR" dirty="0">
              <a:cs typeface="B Nazanin" panose="00000400000000000000" pitchFamily="2" charset="-78"/>
            </a:endParaRPr>
          </a:p>
          <a:p>
            <a:pPr algn="ctr"/>
            <a:endParaRPr lang="fa-IR" dirty="0">
              <a:cs typeface="B Nazanin" panose="00000400000000000000" pitchFamily="2" charset="-78"/>
            </a:endParaRPr>
          </a:p>
          <a:p>
            <a:pPr algn="ctr"/>
            <a:endParaRPr lang="fa-IR" dirty="0">
              <a:cs typeface="B Nazanin" panose="00000400000000000000" pitchFamily="2" charset="-78"/>
            </a:endParaRPr>
          </a:p>
          <a:p>
            <a:pPr algn="ctr"/>
            <a:endParaRPr lang="fa-IR" dirty="0">
              <a:cs typeface="B Nazanin" panose="00000400000000000000" pitchFamily="2" charset="-78"/>
            </a:endParaRPr>
          </a:p>
          <a:p>
            <a:pPr algn="ctr"/>
            <a:endParaRPr lang="fa-IR" dirty="0">
              <a:cs typeface="B Nazanin" panose="00000400000000000000" pitchFamily="2" charset="-78"/>
            </a:endParaRPr>
          </a:p>
          <a:p>
            <a:pPr algn="ctr"/>
            <a:endParaRPr lang="fa-IR" dirty="0">
              <a:cs typeface="B Titr" panose="00000700000000000000" pitchFamily="2" charset="-78"/>
            </a:endParaRPr>
          </a:p>
          <a:p>
            <a:pPr algn="ctr"/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3755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667CE9-3E12-495B-9426-A3A80CA17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هدف:</a:t>
            </a: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بررسی راه تبدیل فناوری به کسب‌وکار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الزامات محتوایی: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مسیر منتخب تجاری‌سازی: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 algn="justLow" rtl="1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لایسنس فناوری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Low" rtl="1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تأسیس شرکت (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Startup</a:t>
            </a: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Low" rtl="1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قرارداد صنعتی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Low" rtl="1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شتابدهنده / منتورینگ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 rtl="1"/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شواهد علاقه‌مندی بازار (</a:t>
            </a: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LOI</a:t>
            </a: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، مشتری آزمایشی، مذاکره صنعتی)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DAF742-94CA-4EBB-9BC2-9BC11F8DB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793477" y="1630680"/>
            <a:ext cx="3200400" cy="3291840"/>
          </a:xfrm>
        </p:spPr>
        <p:txBody>
          <a:bodyPr>
            <a:normAutofit fontScale="85000" lnSpcReduction="20000"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مسـیر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تجـاری‌سـازی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و 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ورود 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به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بـازار</a:t>
            </a:r>
            <a:endParaRPr lang="en-US" sz="4800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2F9118-4B86-4A4C-A806-A360E71F6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88067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667CE9-3E12-495B-9426-A3A80CA17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هدف: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سنجش امکان‌پذیری اقتصادی در سطح مفهومی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الزامات محتوایی: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برآورد کلی هزینه‌ها و درآمد (غیرتفصیلی)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امکان و منطق مقیاس‌پذیری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برآورد مفهومی نقطه سربه‌سر (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Break-Even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DAF742-94CA-4EBB-9BC2-9BC11F8DB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893493" y="1783080"/>
            <a:ext cx="3200400" cy="3291840"/>
          </a:xfrm>
        </p:spPr>
        <p:txBody>
          <a:bodyPr>
            <a:norm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بـرآورد 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اقتصـادی اولیـه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و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مقیـاس‌پذیـری</a:t>
            </a:r>
            <a:endParaRPr lang="en-US" sz="4800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2F9118-4B86-4A4C-A806-A360E71F6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58409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667CE9-3E12-495B-9426-A3A80CA17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ارائه جزئیات روش تحقیق، داده‌های علمی، نتایج آماری یا مستندات فنی تکمیلی </a:t>
            </a:r>
            <a:r>
              <a:rPr lang="fa-I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تنها در اسلایدهای پشتیبان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و صرفاً در صورت پرسش داوران مجاز است.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DAF742-94CA-4EBB-9BC2-9BC11F8DB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793477" y="2145537"/>
            <a:ext cx="3200400" cy="3291840"/>
          </a:xfrm>
        </p:spPr>
        <p:txBody>
          <a:bodyPr>
            <a:norm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اسلایدهای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پشتیبـان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r>
              <a:rPr lang="fa-IR" sz="1800" b="1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(اختیاری)</a:t>
            </a:r>
            <a:endParaRPr lang="en-US" sz="1800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2F9118-4B86-4A4C-A806-A360E71F6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02711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667CE9-3E12-495B-9426-A3A80CA17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هدف: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شناسایی سریع ماهیت خروجی فناورانه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الزامات محتوایی: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عنوان محصول یا فناوری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ماهیت فناوری (نرم‌افزار، تجهیز، فرآیند، خدمت فناورانه و </a:t>
            </a: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کاربرد اصلی و حوزه استفاده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نوع مشارکت: ایده / نمونه اولیه / محصول آماده عرضه</a:t>
            </a:r>
          </a:p>
          <a:p>
            <a:pPr marL="0" lvl="0" indent="0" algn="justLow" rtl="1">
              <a:lnSpc>
                <a:spcPct val="107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DAF742-94CA-4EBB-9BC2-9BC11F8DB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859084" y="1088262"/>
            <a:ext cx="3200400" cy="4698176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تعریف محصـول فنـاورانه </a:t>
            </a:r>
          </a:p>
          <a:p>
            <a:pPr algn="ctr">
              <a:lnSpc>
                <a:spcPct val="150000"/>
              </a:lnSpc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و </a:t>
            </a:r>
          </a:p>
          <a:p>
            <a:pPr algn="ctr">
              <a:lnSpc>
                <a:spcPct val="150000"/>
              </a:lnSpc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معـرفی محدود </a:t>
            </a:r>
          </a:p>
          <a:p>
            <a:pPr algn="ctr">
              <a:lnSpc>
                <a:spcPct val="150000"/>
              </a:lnSpc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تیـم تحقیـق</a:t>
            </a:r>
            <a:endParaRPr lang="en-US" sz="24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2F9118-4B86-4A4C-A806-A360E71F6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77015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667CE9-3E12-495B-9426-A3A80CA17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هدف: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اثبات اینکه طرح، پاسخ به یک مسئله واقعی است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الزامات محتوایی: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توصیف روشن یک </a:t>
            </a:r>
            <a:r>
              <a:rPr lang="fa-I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مشکل عملی و ملموس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مشخص کردن </a:t>
            </a:r>
            <a:r>
              <a:rPr lang="fa-I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ذی‌نفع یا مشتری اصلی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اهمیت و اثر حل مسئله بر کاربر، صنعت، یا جامعه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مسئله باید واقعی، کاربردی و قابل دفاع باشد، نه صرفاً یک ایده نظری.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DAF742-94CA-4EBB-9BC2-9BC11F8DB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18292" y="1630680"/>
            <a:ext cx="2638425" cy="329184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مسئـله 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و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نیـاز واقعـی بـازار</a:t>
            </a:r>
            <a:endParaRPr lang="en-US" sz="32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2F9118-4B86-4A4C-A806-A360E71F6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1491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667CE9-3E12-495B-9426-A3A80CA17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هدف: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تشخیص بلوغ فناورانه طرح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الزامات محتوایی: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TRL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فعلی (بر اساس مقیاس استاندارد بین‌المللی)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TRL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هدف در پایان دوره پشتیبانی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شواهد فنی وضعیت فعلی (نمونه اولیه، گزارش تست، پایلوت و </a:t>
            </a: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DAF742-94CA-4EBB-9BC2-9BC11F8DB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72574" y="1902650"/>
            <a:ext cx="2684143" cy="3291840"/>
          </a:xfrm>
        </p:spPr>
        <p:txBody>
          <a:bodyPr>
            <a:norm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سطـح 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آمادگـی 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فنـاوری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sz="20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(</a:t>
            </a:r>
            <a:r>
              <a:rPr lang="en-US" sz="16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Technology Readiness Level </a:t>
            </a:r>
            <a:r>
              <a:rPr lang="en-US" sz="20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– TRL)</a:t>
            </a:r>
            <a:endParaRPr lang="en-US" sz="3200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2F9118-4B86-4A4C-A806-A360E71F6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06753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667CE9-3E12-495B-9426-A3A80CA17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هدف: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شفاف‌سازی آنچه عملاً تولید شده یا خواهد شد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الزامات محتوایی: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نوع و ماهیت خروجی‌ها (نمونه، نرم‌افزار، دستگاه، فرآیند و </a:t>
            </a: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وضعیت فعلی خروجی (آزمایشگاهی، نیمه‌صنعتی، آماده تست میدانی)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فاصله فنی و زمانی تا محصول قابل عرضه (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Go-to-Market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DAF742-94CA-4EBB-9BC2-9BC11F8DB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793477" y="1783080"/>
            <a:ext cx="3200400" cy="329184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خروجـی‌های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فنـی 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طـرح</a:t>
            </a:r>
            <a:endParaRPr lang="en-US" sz="40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2F9118-4B86-4A4C-A806-A360E71F6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33177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667CE9-3E12-495B-9426-A3A80CA17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هدف:</a:t>
            </a: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پاسخ به این سؤال که «چرا این محصول؟»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الزامات محتوایی: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مقایسه با راه‌حل‌های موجود یا روش‌های سنتی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مشخص کردن عامل/عوامل تمایز اصلی: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 algn="justLow" rtl="1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فنی (دقت، عملکرد، سرعت، ایمنی، مصرف انرژی و </a:t>
            </a:r>
            <a:r>
              <a:rPr lang="fa-IR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</a:t>
            </a: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Low" rtl="1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اقتصادی (کاهش هزینه، قیمت تمام‌شده کمتر)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Low" rtl="1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اجرایی (سادگی استفاده یا پیاده‌سازی)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Low" rtl="1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fa-IR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مقرراتی (انطباق با استانداردها و الزامات قانونی)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DAF742-94CA-4EBB-9BC2-9BC11F8DB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859084" y="2092071"/>
            <a:ext cx="3200400" cy="3291840"/>
          </a:xfrm>
        </p:spPr>
        <p:txBody>
          <a:bodyPr>
            <a:norm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مزیـت 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رقابتـی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و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تمـایز</a:t>
            </a:r>
            <a:endParaRPr lang="en-US" sz="3200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2F9118-4B86-4A4C-A806-A360E71F6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2884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667CE9-3E12-495B-9426-A3A80CA17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هدف: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بررسی ارزش دارایی نامشهود طرح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الزامات محتوایی: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وضعیت مالکیت فکری (پتنت، دانش فنی محرمانه، کپی‌رایت نرم‌افزار)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مالک یا مالکان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IP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(تیم، دانشگاه، مشترک)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امکان و برنامه اولیه برای ایجاد یا ثبت برند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DAF742-94CA-4EBB-9BC2-9BC11F8DB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463570" y="1902142"/>
            <a:ext cx="1860214" cy="3291840"/>
          </a:xfrm>
        </p:spPr>
        <p:txBody>
          <a:bodyPr>
            <a:normAutofit lnSpcReduction="10000"/>
          </a:bodyPr>
          <a:lstStyle/>
          <a:p>
            <a:pPr algn="ctr" rtl="1">
              <a:lnSpc>
                <a:spcPct val="150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مالکـیت فکـری</a:t>
            </a:r>
          </a:p>
          <a:p>
            <a:pPr algn="ctr" rtl="1">
              <a:lnSpc>
                <a:spcPct val="150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و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50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بـرند</a:t>
            </a:r>
            <a:endParaRPr lang="en-US" sz="3200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2F9118-4B86-4A4C-A806-A360E71F6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92681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667CE9-3E12-495B-9426-A3A80CA17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هدف: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نشان دادن منطق اقتصادی طرح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الزامات محتوایی: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ارزش پیشنهادی (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Value Proposition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تعریف خلاصه و دقیق مشتری هدف (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Segment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منبع یا منابع درآمد (فروش، اشتراک، لایسنس، خدمات جانبی و </a:t>
            </a:r>
            <a:r>
              <a:rPr lang="fa-I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DAF742-94CA-4EBB-9BC2-9BC11F8DB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01150" y="2116962"/>
            <a:ext cx="2428874" cy="3291840"/>
          </a:xfrm>
        </p:spPr>
        <p:txBody>
          <a:bodyPr>
            <a:norm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مـدل </a:t>
            </a:r>
            <a:endParaRPr lang="en-US" sz="3200" b="1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کسـب</a:t>
            </a:r>
            <a:r>
              <a:rPr lang="en-US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‌و</a:t>
            </a:r>
            <a:r>
              <a:rPr lang="en-US" sz="32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کـار</a:t>
            </a:r>
            <a:r>
              <a:rPr lang="fa-I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en-US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2F9118-4B86-4A4C-A806-A360E71F6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8125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667CE9-3E12-495B-9426-A3A80CA17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هدف: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ارزیابی واقع‌بینی بازار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Low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الزامات محتوایی: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نوع بازار (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B2B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،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B2G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،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B2C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یا ترکیبی)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بازار اولیه ورود (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Beachhead Market</a:t>
            </a: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Low" rt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توجیه منطقی انتخاب این بازار و پتانسیل رشد آینده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DAF742-94CA-4EBB-9BC2-9BC11F8DB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793477" y="2131250"/>
            <a:ext cx="3200400" cy="3291840"/>
          </a:xfrm>
        </p:spPr>
        <p:txBody>
          <a:bodyPr>
            <a:norm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</a:t>
            </a: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ـ</a:t>
            </a: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ازار </a:t>
            </a:r>
          </a:p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3200" b="1" dirty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هـدف</a:t>
            </a:r>
            <a:endParaRPr lang="en-US" sz="4800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2F9118-4B86-4A4C-A806-A360E71F6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FF467-E174-4FD2-AA94-37B75BAE4397}" type="slidenum">
              <a:rPr lang="fa-IR" smtClean="0"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676273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323</TotalTime>
  <Words>584</Words>
  <Application>Microsoft Office PowerPoint</Application>
  <PresentationFormat>Widescreen</PresentationFormat>
  <Paragraphs>120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B Nazanin</vt:lpstr>
      <vt:lpstr>B Titr</vt:lpstr>
      <vt:lpstr>Calibri</vt:lpstr>
      <vt:lpstr>Century Gothic</vt:lpstr>
      <vt:lpstr>Courier New</vt:lpstr>
      <vt:lpstr>Garamond</vt:lpstr>
      <vt:lpstr>Lato Regular</vt:lpstr>
      <vt:lpstr>Symbol</vt:lpstr>
      <vt:lpstr>Times New Roman</vt:lpstr>
      <vt:lpstr>Savon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عنوان مقاله: B Titr 40</dc:title>
  <dc:creator>ZaTa</dc:creator>
  <cp:lastModifiedBy>Maryam Rezvanifar</cp:lastModifiedBy>
  <cp:revision>66</cp:revision>
  <dcterms:created xsi:type="dcterms:W3CDTF">2023-10-12T13:07:26Z</dcterms:created>
  <dcterms:modified xsi:type="dcterms:W3CDTF">2026-07-14T04:23:38Z</dcterms:modified>
</cp:coreProperties>
</file>